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90" r:id="rId3"/>
    <p:sldId id="325" r:id="rId4"/>
    <p:sldId id="326" r:id="rId5"/>
    <p:sldId id="288" r:id="rId6"/>
    <p:sldId id="294" r:id="rId7"/>
    <p:sldId id="295" r:id="rId8"/>
    <p:sldId id="327" r:id="rId9"/>
    <p:sldId id="296" r:id="rId10"/>
    <p:sldId id="328" r:id="rId11"/>
    <p:sldId id="297" r:id="rId12"/>
    <p:sldId id="291" r:id="rId13"/>
    <p:sldId id="292" r:id="rId14"/>
    <p:sldId id="293" r:id="rId15"/>
    <p:sldId id="298" r:id="rId16"/>
    <p:sldId id="299" r:id="rId17"/>
    <p:sldId id="300" r:id="rId18"/>
    <p:sldId id="301" r:id="rId19"/>
    <p:sldId id="303" r:id="rId20"/>
    <p:sldId id="302" r:id="rId21"/>
    <p:sldId id="304" r:id="rId22"/>
    <p:sldId id="305" r:id="rId23"/>
    <p:sldId id="323" r:id="rId24"/>
    <p:sldId id="306" r:id="rId25"/>
    <p:sldId id="307" r:id="rId26"/>
    <p:sldId id="310" r:id="rId27"/>
    <p:sldId id="311" r:id="rId28"/>
    <p:sldId id="308" r:id="rId29"/>
    <p:sldId id="309" r:id="rId30"/>
    <p:sldId id="312" r:id="rId31"/>
    <p:sldId id="329" r:id="rId32"/>
    <p:sldId id="331" r:id="rId33"/>
    <p:sldId id="330" r:id="rId34"/>
    <p:sldId id="324" r:id="rId35"/>
    <p:sldId id="287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  <a:srgbClr val="0075C2"/>
    <a:srgbClr val="005391"/>
    <a:srgbClr val="9FDFFF"/>
    <a:srgbClr val="0097E0"/>
    <a:srgbClr val="0079C0"/>
    <a:srgbClr val="002642"/>
    <a:srgbClr val="D9F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62F6E-ADD2-9366-B113-2DC17C24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E63DFE-D7AA-AC13-F7A4-9329D5BFA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0B87F-A1F1-79EF-E2BF-4CF0E388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FC42A-09BF-8419-71AF-D8BCA03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F6C858-E83D-8393-1C93-A134EC9C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87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D3C61-C3FC-C5EE-8BC4-F2BACFB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BD343A-9526-ED91-60B6-846FCA616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E58B21-EBE2-D6D6-5571-62B56C386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1D3BC-3B94-657F-B4F3-15E17BFE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6C3595-51D2-4BE0-FC5B-65FC13613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01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1184896-448B-F6ED-6999-3544E8D0A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7D462-0928-6FAF-9175-2C9DD593F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272F0-1958-1F3E-24B8-9DFAE755A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DE1C8E-52B1-1C28-79CB-87C0D5AF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6BFB5-04B2-2318-55C4-563D5B02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1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82D7D-6770-00F1-0627-3F8644DEA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D5AB5B-07F8-EFE8-E488-AECA1C1F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F9378-3F43-8409-C03A-73DEDCCC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B3C137-FEE2-FC2C-0D8F-278FA872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C4276-70B8-86B8-C9F2-52724C6E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65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483C8-F5C9-9685-48E2-372D0D5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AFBA1-893B-0288-6791-FAB4BC208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0A90D-A578-4DD6-2870-40DB3C9FD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E5CDB-7074-A4A8-4E57-6ADBB8097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C5E56-B9B5-8E63-2A5F-2791DC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1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92575-567D-4F07-18E1-F2EFEE39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701245-7821-FA70-B19E-FF8BAE8D4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896413-0E6D-7EFE-1E16-67EAB3CE6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C802B-FCE9-BAC3-3C8A-F94A7CB6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50B6BB-66E6-A1AF-DCA7-22C6149D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1F9CD-514A-5009-2295-248E77982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98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889E2-A9B0-E7F4-2EFC-1F6ABCEC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79192E-DC40-E249-FA5A-224DCAD5E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A3964F-049F-B41F-99D2-C5E643342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4D5AEB-41E4-AB2A-A361-AD50934E6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31327A-522C-B45B-23A7-FE45D6020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8EAE2-3DE3-9A45-A577-F2C7F49A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EB2941-CF8A-0F2B-A17B-BA569B44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A8847A-4A32-BB3B-8011-3BD2B1D1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23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AFE61-F2CC-2520-2C79-0A4181EE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75A781-E381-CFC1-56F8-631733D9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733B07-5393-1069-8F86-A6CED16C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3A0F87-68C5-E2FB-D9A5-9E7212FB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0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F554A2-1944-7322-6170-F4E5A0AC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EB92C6-8A54-6C9C-A148-78F94CA7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DC03EA-1180-5060-1C14-7892402C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6F0D0-AECA-9305-628D-D368E464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33A91-9DAD-3250-899A-E2586BA3A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713F4-58A1-8194-7C0F-43EED8FD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1C4796-320D-3598-CD92-C720F928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FC7862-B3EE-E0CE-F567-C690840A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FAD1A5-F188-DF17-93F6-B612F02A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03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3D4E4E-4AA1-0A45-E636-CD90C3BD5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1229B5-E851-E7F8-C243-BFDF21519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BDEDD-50E7-048D-7DE7-9895AEFE2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4F004A-50F1-59C5-7058-2F0A28EA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0BF5E8-594F-D436-2A8A-EE513939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C82157-6230-F235-4D52-AB9CE445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A9868-F4C7-48E4-A91F-515FCC583E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0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150AF9-B02A-831F-D625-2823059F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F7CBD-C5B4-6970-50BD-1F730ADD5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8302B4-4D1A-9D80-C727-EB5E97CCA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6B85E3-3F26-4931-9378-98579BCCDB13}" type="datetimeFigureOut">
              <a:rPr lang="ko-KR" altLang="en-US" smtClean="0"/>
              <a:t>2025-11-14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288A1-9CBB-4C3A-3728-7910B1B63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EACB1-5581-917D-9A1E-150C4099F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A9868-F4C7-48E4-A91F-515FCC583E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4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빛, 우주, 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D1E24FB7-B379-E35B-C045-142C05A3C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8" b="41771"/>
          <a:stretch/>
        </p:blipFill>
        <p:spPr>
          <a:xfrm>
            <a:off x="0" y="1"/>
            <a:ext cx="12192000" cy="1675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0E2BE3-85A1-8B59-C7D1-646A89DD5721}"/>
              </a:ext>
            </a:extLst>
          </p:cNvPr>
          <p:cNvSpPr/>
          <p:nvPr/>
        </p:nvSpPr>
        <p:spPr>
          <a:xfrm>
            <a:off x="0" y="1675617"/>
            <a:ext cx="12192000" cy="5201634"/>
          </a:xfrm>
          <a:prstGeom prst="rect">
            <a:avLst/>
          </a:prstGeom>
          <a:solidFill>
            <a:srgbClr val="004098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719FA-86E2-B139-2CAD-DDCBFF492781}"/>
              </a:ext>
            </a:extLst>
          </p:cNvPr>
          <p:cNvSpPr txBox="1"/>
          <p:nvPr/>
        </p:nvSpPr>
        <p:spPr>
          <a:xfrm>
            <a:off x="819830" y="2556417"/>
            <a:ext cx="10086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a typeface="SUIT ExtraBold" pitchFamily="50" charset="-127"/>
                <a:cs typeface="Pretendard ExtraBold" panose="02000903000000020004" pitchFamily="50" charset="-127"/>
              </a:rPr>
              <a:t>Nucleon correlations in </a:t>
            </a:r>
          </a:p>
          <a:p>
            <a:r>
              <a:rPr lang="en-US" altLang="ko-KR" sz="4400" dirty="0">
                <a:solidFill>
                  <a:schemeClr val="bg1"/>
                </a:solidFill>
                <a:ea typeface="SUIT ExtraBold" pitchFamily="50" charset="-127"/>
                <a:cs typeface="Pretendard ExtraBold" panose="02000903000000020004" pitchFamily="50" charset="-127"/>
              </a:rPr>
              <a:t>Nuclear Lattice Effective Field Theory</a:t>
            </a:r>
            <a:endParaRPr lang="ko-KR" altLang="en-US" sz="4400" dirty="0">
              <a:solidFill>
                <a:schemeClr val="bg1"/>
              </a:solidFill>
              <a:ea typeface="SUIT ExtraBold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819829" y="4474497"/>
            <a:ext cx="10454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solidFill>
                  <a:schemeClr val="bg1"/>
                </a:solidFill>
              </a:rPr>
              <a:t>Young-Ho Song (IRIS, IBS)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그림 2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4C5BB82-97A8-0197-3CE6-2D92FB4C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23" y="5936852"/>
            <a:ext cx="2340232" cy="468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786282-5402-7A3C-32C6-7A2741493667}"/>
              </a:ext>
            </a:extLst>
          </p:cNvPr>
          <p:cNvSpPr txBox="1"/>
          <p:nvPr/>
        </p:nvSpPr>
        <p:spPr>
          <a:xfrm>
            <a:off x="6490009" y="6171286"/>
            <a:ext cx="510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2025.11.17. NuSRAP2025, Seoul, Korea</a:t>
            </a:r>
          </a:p>
        </p:txBody>
      </p:sp>
    </p:spTree>
    <p:extLst>
      <p:ext uri="{BB962C8B-B14F-4D97-AF65-F5344CB8AC3E}">
        <p14:creationId xmlns:p14="http://schemas.microsoft.com/office/powerpoint/2010/main" val="309128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C1B86A-02CA-41AC-83D9-4793AF1B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7" y="1688475"/>
            <a:ext cx="826885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6DA0E3-96A9-4808-A842-CBAA9A38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4B6BA-FE7D-4FE9-9836-DC89D0BDFB53}"/>
              </a:ext>
            </a:extLst>
          </p:cNvPr>
          <p:cNvSpPr txBox="1"/>
          <p:nvPr/>
        </p:nvSpPr>
        <p:spPr>
          <a:xfrm>
            <a:off x="7444509" y="1828800"/>
            <a:ext cx="3591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</a:t>
            </a:r>
          </a:p>
          <a:p>
            <a:r>
              <a:rPr lang="en-US" dirty="0"/>
              <a:t>Higher order NN interaction </a:t>
            </a:r>
          </a:p>
          <a:p>
            <a:r>
              <a:rPr lang="en-US" dirty="0"/>
              <a:t>From the </a:t>
            </a:r>
          </a:p>
          <a:p>
            <a:r>
              <a:rPr lang="en-US" dirty="0"/>
              <a:t>phase shifts of NN scattering.</a:t>
            </a:r>
          </a:p>
        </p:txBody>
      </p:sp>
    </p:spTree>
    <p:extLst>
      <p:ext uri="{BB962C8B-B14F-4D97-AF65-F5344CB8AC3E}">
        <p14:creationId xmlns:p14="http://schemas.microsoft.com/office/powerpoint/2010/main" val="177647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B2AD73-2EBD-42F5-A776-A35606CB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03" y="2042938"/>
            <a:ext cx="4686954" cy="1086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82DA94-1F34-482B-9C16-2ECC38582C4D}"/>
              </a:ext>
            </a:extLst>
          </p:cNvPr>
          <p:cNvSpPr txBox="1"/>
          <p:nvPr/>
        </p:nvSpPr>
        <p:spPr>
          <a:xfrm>
            <a:off x="1562303" y="1592263"/>
            <a:ext cx="857134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Expectation value of an observable by projecting WF at large Euclidean time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43D59E-BC66-4BC2-A384-593D7C63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331" y="3927542"/>
            <a:ext cx="4182059" cy="619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302A57-917C-4B02-A9C6-1AC4D3B2BEE6}"/>
              </a:ext>
            </a:extLst>
          </p:cNvPr>
          <p:cNvSpPr txBox="1"/>
          <p:nvPr/>
        </p:nvSpPr>
        <p:spPr>
          <a:xfrm>
            <a:off x="1669676" y="3392488"/>
            <a:ext cx="79005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Discretization in Euclidean time evolution by transfer matrix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8EAA11-C65A-49D4-857D-A3D09B1B3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866" y="4625034"/>
            <a:ext cx="6484120" cy="6419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02AEF5E-7892-46EB-9F4C-DD4FD296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210" y="5221260"/>
            <a:ext cx="7847859" cy="133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7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F25B1D-701B-4116-A971-74774369ACFC}"/>
              </a:ext>
            </a:extLst>
          </p:cNvPr>
          <p:cNvSpPr txBox="1"/>
          <p:nvPr/>
        </p:nvSpPr>
        <p:spPr>
          <a:xfrm>
            <a:off x="6872186" y="209605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  <p:pic>
        <p:nvPicPr>
          <p:cNvPr id="12" name="图片 1250">
            <a:extLst>
              <a:ext uri="{FF2B5EF4-FFF2-40B4-BE49-F238E27FC236}">
                <a16:creationId xmlns:a16="http://schemas.microsoft.com/office/drawing/2014/main" id="{93B5E3E2-6CE0-4276-8E37-8A8C893B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41" y="3056379"/>
            <a:ext cx="5914882" cy="26045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9CBC44-E5CD-4F55-AC5C-2DBDF2E8B030}"/>
              </a:ext>
            </a:extLst>
          </p:cNvPr>
          <p:cNvSpPr txBox="1"/>
          <p:nvPr/>
        </p:nvSpPr>
        <p:spPr>
          <a:xfrm>
            <a:off x="393699" y="1413164"/>
            <a:ext cx="880745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transfer matrix via Gaussian integral of auxiliary fields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65D524-D7D0-4A12-84FD-3D6CCCE54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96" y="1856604"/>
            <a:ext cx="6406540" cy="8672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EE102-E5F0-400E-9396-8DF91DEF1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41" y="5784761"/>
            <a:ext cx="6484120" cy="6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2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Auxiliary Field Monte Carlo 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F85F2-E85B-495B-935F-7CDC293119A2}"/>
              </a:ext>
            </a:extLst>
          </p:cNvPr>
          <p:cNvSpPr txBox="1"/>
          <p:nvPr/>
        </p:nvSpPr>
        <p:spPr>
          <a:xfrm>
            <a:off x="1231423" y="1592263"/>
            <a:ext cx="85436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Auxiliary field integration </a:t>
            </a:r>
            <a:r>
              <a:rPr lang="en-US" dirty="0">
                <a:sym typeface="Wingdings" panose="05000000000000000000" pitchFamily="2" charset="2"/>
              </a:rPr>
              <a:t> M.C. Sum of Auxiliary Fields Samplings 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EC7697-C4B2-4772-866F-D78E7AC9B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13" y="2138218"/>
            <a:ext cx="3381847" cy="1000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D8A1B2-D6F7-485B-B66D-A5B4DCC0CA41}"/>
              </a:ext>
            </a:extLst>
          </p:cNvPr>
          <p:cNvSpPr txBox="1"/>
          <p:nvPr/>
        </p:nvSpPr>
        <p:spPr>
          <a:xfrm>
            <a:off x="1311087" y="3315884"/>
            <a:ext cx="47474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and Phase factor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7255D0-02AB-4AB0-AFC0-56EA41AA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568" y="3834747"/>
            <a:ext cx="3305636" cy="647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2A57A1-1A06-46BE-96B4-391DBF271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75" y="3834747"/>
            <a:ext cx="2295845" cy="571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0D3D1D-ABDC-444C-A7BE-227880E3F7C8}"/>
              </a:ext>
            </a:extLst>
          </p:cNvPr>
          <p:cNvSpPr txBox="1"/>
          <p:nvPr/>
        </p:nvSpPr>
        <p:spPr>
          <a:xfrm>
            <a:off x="1311087" y="5607954"/>
            <a:ext cx="833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Sign oscillation </a:t>
            </a:r>
            <a:r>
              <a:rPr lang="en-US" dirty="0"/>
              <a:t>from complex phase factor 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Major limitation in practical AFMC calculation.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F4B91B4-756A-4329-90C9-A53645D48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923" y="2023960"/>
            <a:ext cx="4686954" cy="1086002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B9170C7-DEBC-4E28-BAA4-063754EC88ED}"/>
              </a:ext>
            </a:extLst>
          </p:cNvPr>
          <p:cNvSpPr/>
          <p:nvPr/>
        </p:nvSpPr>
        <p:spPr>
          <a:xfrm>
            <a:off x="5580671" y="2486015"/>
            <a:ext cx="374954" cy="382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28C6588-E630-46C2-BC7B-DB5FAEF5C3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568" y="4618988"/>
            <a:ext cx="6484120" cy="6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2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BA648-8753-4106-BA12-4B31A3A3D6A0}"/>
              </a:ext>
            </a:extLst>
          </p:cNvPr>
          <p:cNvSpPr txBox="1"/>
          <p:nvPr/>
        </p:nvSpPr>
        <p:spPr>
          <a:xfrm>
            <a:off x="668338" y="1220145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41CE4A-349D-42FA-BB36-741B70DD6768}"/>
              </a:ext>
            </a:extLst>
          </p:cNvPr>
          <p:cNvSpPr/>
          <p:nvPr/>
        </p:nvSpPr>
        <p:spPr>
          <a:xfrm>
            <a:off x="782553" y="4894421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Severe </a:t>
            </a:r>
            <a:r>
              <a:rPr lang="en-US" altLang="ko-KR" dirty="0">
                <a:solidFill>
                  <a:srgbClr val="FF0000"/>
                </a:solidFill>
              </a:rPr>
              <a:t>Sign problem in heavier nuclei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altLang="ko-KR" dirty="0"/>
              <a:t>need to reduce the sign problem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18E102-187D-407A-9048-9D2C153BC1E3}"/>
              </a:ext>
            </a:extLst>
          </p:cNvPr>
          <p:cNvSpPr txBox="1"/>
          <p:nvPr/>
        </p:nvSpPr>
        <p:spPr>
          <a:xfrm>
            <a:off x="782553" y="5720576"/>
            <a:ext cx="81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Wigner SU(4) symmetric interaction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no sign problem.</a:t>
            </a:r>
          </a:p>
          <a:p>
            <a:r>
              <a:rPr lang="en-US" dirty="0">
                <a:sym typeface="Wingdings" panose="05000000000000000000" pitchFamily="2" charset="2"/>
              </a:rPr>
              <a:t>One may find a simple Hamiltonian in decent agreement with experiments.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6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AF6B7D-A6BC-46FF-AD6A-B2C74E4C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38275"/>
            <a:ext cx="5981989" cy="4096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ED794-006A-4174-8004-9CF6A8ADB6E0}"/>
              </a:ext>
            </a:extLst>
          </p:cNvPr>
          <p:cNvSpPr txBox="1"/>
          <p:nvPr/>
        </p:nvSpPr>
        <p:spPr>
          <a:xfrm>
            <a:off x="1104900" y="4540286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U is only active</a:t>
            </a:r>
          </a:p>
          <a:p>
            <a:r>
              <a:rPr lang="en-US" altLang="ko-KR" sz="1200" dirty="0"/>
              <a:t>At r &lt; R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034A29-53C7-4AFD-B547-E82B9AE53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04" y="3598111"/>
            <a:ext cx="2947827" cy="3752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40FBD-C7A0-4701-8822-77B8E753D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980" y="4117294"/>
            <a:ext cx="1681283" cy="3850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75843-7CD8-4D36-88D2-E4F8FA6390CA}"/>
              </a:ext>
            </a:extLst>
          </p:cNvPr>
          <p:cNvSpPr txBox="1"/>
          <p:nvPr/>
        </p:nvSpPr>
        <p:spPr>
          <a:xfrm>
            <a:off x="6788727" y="1524000"/>
            <a:ext cx="2711026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ECF073-A2AE-4F18-83E6-3B7BF8D3DB3C}"/>
              </a:ext>
            </a:extLst>
          </p:cNvPr>
          <p:cNvSpPr txBox="1"/>
          <p:nvPr/>
        </p:nvSpPr>
        <p:spPr>
          <a:xfrm>
            <a:off x="6788727" y="2693770"/>
            <a:ext cx="380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5DD5F4-B0AB-4A9D-A356-AABC2DF0F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888" y="5787040"/>
            <a:ext cx="2065321" cy="3366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6F1E16-8247-4B1D-A4E5-1E8671187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888" y="6319456"/>
            <a:ext cx="2241839" cy="355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B62DDE-0B73-42C3-A974-800A26BF2A42}"/>
              </a:ext>
            </a:extLst>
          </p:cNvPr>
          <p:cNvSpPr txBox="1"/>
          <p:nvPr/>
        </p:nvSpPr>
        <p:spPr>
          <a:xfrm>
            <a:off x="495300" y="5733594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8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F6C04C6-131D-47DA-ABA0-8E6754D6A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AF2D2E-5B2F-45CB-8E40-E8659F508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9B082C-49CA-4BFB-839C-47641C895B36}"/>
              </a:ext>
            </a:extLst>
          </p:cNvPr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8973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Wave function matching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174E3-F0D6-4989-8F7D-5EBC9AB6CFDF}"/>
              </a:ext>
            </a:extLst>
          </p:cNvPr>
          <p:cNvSpPr txBox="1"/>
          <p:nvPr/>
        </p:nvSpPr>
        <p:spPr>
          <a:xfrm>
            <a:off x="659570" y="102702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Three-body Force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3F9D6-CD42-4149-B3E9-C3499B25C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1" y="1531764"/>
            <a:ext cx="2714510" cy="21366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0A87CF-8A7B-4CCE-BC60-07C3D59AE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33" y="1592263"/>
            <a:ext cx="4105848" cy="6001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1B97BD-2569-4810-90E0-532944A0A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321" y="2163649"/>
            <a:ext cx="3381847" cy="8573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D33EFFE-A815-4289-8470-ECC701A33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8321" y="3021019"/>
            <a:ext cx="5225673" cy="8377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992408-869A-4D1F-9AC4-2DC482B41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908" y="3858786"/>
            <a:ext cx="6887536" cy="14384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A16F4A-A73F-45DB-B2B1-832BA05FE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651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254883-9058-4C01-84A0-7CE6C2C1E9C1}"/>
              </a:ext>
            </a:extLst>
          </p:cNvPr>
          <p:cNvSpPr txBox="1"/>
          <p:nvPr/>
        </p:nvSpPr>
        <p:spPr>
          <a:xfrm>
            <a:off x="1833294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D66B3B7-4D8D-4E86-8444-AA0294EF8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70" y="6368037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2386567-88D3-4F3F-B59F-90B6776C7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281" y="6377564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3CA629-1AF7-4409-8AB2-2EF925E241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259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8C5936-FBB4-4A39-8010-A51C407301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54816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C3DF9-8DE4-40B6-855D-6682B7FAC92F}"/>
              </a:ext>
            </a:extLst>
          </p:cNvPr>
          <p:cNvSpPr txBox="1"/>
          <p:nvPr/>
        </p:nvSpPr>
        <p:spPr>
          <a:xfrm>
            <a:off x="1835616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7218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BE/A from WFM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43E60F-C31F-4070-815C-52DC561D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CDD9B01-E9BB-405A-B735-32E5C1722E4D}"/>
              </a:ext>
            </a:extLst>
          </p:cNvPr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74332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644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NLEFT collaboration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832624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 ( NLEFT 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International Collaboration </a:t>
            </a:r>
          </a:p>
          <a:p>
            <a:pPr lvl="0" latinLnBrk="0">
              <a:spcBef>
                <a:spcPct val="20000"/>
              </a:spcBef>
              <a:buClr>
                <a:srgbClr val="93A299"/>
              </a:buClr>
              <a:buSzPct val="85000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  (USA, Germany, China, </a:t>
            </a:r>
            <a:r>
              <a:rPr lang="en-US" altLang="ko-KR" sz="2400" dirty="0" err="1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Turkiye</a:t>
            </a: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, Korea etc.)</a:t>
            </a: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This work: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Young-Ho Song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Myungkuk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Kim, Youngman Kim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Kihyeon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Cho 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Serdar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Elhatisari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Dean Lee, Yuan-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Zhuo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Ulf-G.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Meißner</a:t>
            </a:r>
            <a:endParaRPr lang="ko-KR" altLang="en-US" sz="2000" dirty="0">
              <a:solidFill>
                <a:srgbClr val="292934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8" y="1280189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Charge Radius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32D95E4-6143-484A-A7E1-CEF797E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9F2E9A-2540-491E-87ED-346F12C3CBA2}"/>
              </a:ext>
            </a:extLst>
          </p:cNvPr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10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Nuclear/Neutron Matter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54458-4B87-4A08-BA3F-872F85B5E32A}"/>
              </a:ext>
            </a:extLst>
          </p:cNvPr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14F38B-6449-4A40-AC35-2ED99F0D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B14042-18DD-4376-8F8D-EA3771040058}"/>
              </a:ext>
            </a:extLst>
          </p:cNvPr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3521171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2D066D-C249-4BB2-BD6D-9570923F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2" y="1350216"/>
            <a:ext cx="7087483" cy="50475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E4181E-FE0C-4FDB-A14F-4123088EF4EA}"/>
              </a:ext>
            </a:extLst>
          </p:cNvPr>
          <p:cNvSpPr txBox="1"/>
          <p:nvPr/>
        </p:nvSpPr>
        <p:spPr>
          <a:xfrm>
            <a:off x="7492335" y="1685365"/>
            <a:ext cx="3543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WFM method</a:t>
            </a:r>
          </a:p>
          <a:p>
            <a:endParaRPr lang="en-US" dirty="0"/>
          </a:p>
          <a:p>
            <a:r>
              <a:rPr lang="en-US" dirty="0"/>
              <a:t>Carbon and 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164418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and Oxygen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FA8DAE-2060-4D87-B8DC-21740A441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6" y="1220145"/>
            <a:ext cx="5525271" cy="49727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C64095-0281-4089-8D0A-E44FA5BE4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955" y="1283662"/>
            <a:ext cx="5391902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3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Carbon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936871-F423-48D8-A339-AD838766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Oxygen isotopes (Lt=200)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9EF281-BB86-4E27-9A97-19D36499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3" y="1414200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58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Partial wave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6C6D9-0E75-405D-9934-97561C82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4" y="1538865"/>
            <a:ext cx="6774200" cy="4266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95594-236E-458D-A2C7-988460C73025}"/>
              </a:ext>
            </a:extLst>
          </p:cNvPr>
          <p:cNvSpPr txBox="1"/>
          <p:nvPr/>
        </p:nvSpPr>
        <p:spPr>
          <a:xfrm>
            <a:off x="7382434" y="1538865"/>
            <a:ext cx="47064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Operator expectation values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Not a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Phase shift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(quasi) physical observable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Sensitivity of a quantity on </a:t>
            </a:r>
          </a:p>
          <a:p>
            <a:r>
              <a:rPr lang="en-US" dirty="0">
                <a:sym typeface="Wingdings" panose="05000000000000000000" pitchFamily="2" charset="2"/>
              </a:rPr>
              <a:t>     phase shift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Model independent framework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altLang="ko-KR" dirty="0"/>
              <a:t>in the sense that one can compare</a:t>
            </a:r>
          </a:p>
          <a:p>
            <a:r>
              <a:rPr lang="en-US" altLang="ko-KR" dirty="0"/>
              <a:t>two EFTs regardless of their details)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1% phase shift change at p=150 MeV</a:t>
            </a:r>
          </a:p>
          <a:p>
            <a:r>
              <a:rPr lang="en-US" dirty="0">
                <a:sym typeface="Wingdings" panose="05000000000000000000" pitchFamily="2" charset="2"/>
              </a:rPr>
              <a:t>     (~ cutoff scale in NLEFT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809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3" y="1220145"/>
            <a:ext cx="6493163" cy="4920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632B06-1850-4E87-B088-ACA1C6D141FD}"/>
              </a:ext>
            </a:extLst>
          </p:cNvPr>
          <p:cNvSpPr txBox="1"/>
          <p:nvPr/>
        </p:nvSpPr>
        <p:spPr>
          <a:xfrm>
            <a:off x="7633447" y="1592263"/>
            <a:ext cx="415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1% Phase shift reduction</a:t>
            </a:r>
          </a:p>
          <a:p>
            <a:r>
              <a:rPr lang="en-US" dirty="0"/>
              <a:t>At p=150 MeV in 1S0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Change in two-body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315C-A477-4289-B961-B23E68CD7DDE}"/>
              </a:ext>
            </a:extLst>
          </p:cNvPr>
          <p:cNvSpPr txBox="1"/>
          <p:nvPr/>
        </p:nvSpPr>
        <p:spPr>
          <a:xfrm>
            <a:off x="1398494" y="6279776"/>
            <a:ext cx="432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B882D-D38F-4E51-841F-F35AF169D4CA}"/>
              </a:ext>
            </a:extLst>
          </p:cNvPr>
          <p:cNvSpPr txBox="1"/>
          <p:nvPr/>
        </p:nvSpPr>
        <p:spPr>
          <a:xfrm>
            <a:off x="7633447" y="3119718"/>
            <a:ext cx="3420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Z=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&lt;pp1S0&gt; : near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&lt;nn1S0&gt; : strong correlation  among paired neutrons</a:t>
            </a:r>
          </a:p>
        </p:txBody>
      </p:sp>
    </p:spTree>
    <p:extLst>
      <p:ext uri="{BB962C8B-B14F-4D97-AF65-F5344CB8AC3E}">
        <p14:creationId xmlns:p14="http://schemas.microsoft.com/office/powerpoint/2010/main" val="526103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EA8CBA-E308-4F37-949B-57E2DA15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4" y="1209390"/>
            <a:ext cx="7020905" cy="8859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DBA30-94BA-4434-ADC5-3BC35D82A474}"/>
              </a:ext>
            </a:extLst>
          </p:cNvPr>
          <p:cNvSpPr txBox="1"/>
          <p:nvPr/>
        </p:nvSpPr>
        <p:spPr>
          <a:xfrm>
            <a:off x="594882" y="2211873"/>
            <a:ext cx="8044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A(1,Tz) is a two nucleon annihilation operator</a:t>
            </a:r>
          </a:p>
          <a:p>
            <a:r>
              <a:rPr lang="en-US" dirty="0"/>
              <a:t>               which gives isospin change by (1, </a:t>
            </a:r>
            <a:r>
              <a:rPr lang="en-US" dirty="0" err="1"/>
              <a:t>Tz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/>
              <a:t>f(-1) : two proton operators ( two-body interaction) expectation value</a:t>
            </a:r>
          </a:p>
          <a:p>
            <a:r>
              <a:rPr lang="en-US" dirty="0"/>
              <a:t>f(0) : proton-neutron operators</a:t>
            </a:r>
          </a:p>
          <a:p>
            <a:r>
              <a:rPr lang="en-US" dirty="0"/>
              <a:t>f( 1) : two neutron operators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23FAE-A3DD-4873-B5D8-55CEBD3A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82" y="4266455"/>
            <a:ext cx="2029108" cy="495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6952D0-2719-4618-B745-76DC9B13E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08" y="5515305"/>
            <a:ext cx="3096057" cy="533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42433F-23D7-4050-B61D-45758F14F8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24" y="4890880"/>
            <a:ext cx="3229426" cy="495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77FEE8-4211-469F-9373-ADF5354C6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850" y="4900406"/>
            <a:ext cx="3124636" cy="485843"/>
          </a:xfrm>
          <a:prstGeom prst="rect">
            <a:avLst/>
          </a:prstGeom>
        </p:spPr>
      </p:pic>
      <p:sp>
        <p:nvSpPr>
          <p:cNvPr id="14" name="오른쪽 화살표 7">
            <a:extLst>
              <a:ext uri="{FF2B5EF4-FFF2-40B4-BE49-F238E27FC236}">
                <a16:creationId xmlns:a16="http://schemas.microsoft.com/office/drawing/2014/main" id="{BF8F2A91-8C09-4A75-8571-3CA2EB2F2349}"/>
              </a:ext>
            </a:extLst>
          </p:cNvPr>
          <p:cNvSpPr/>
          <p:nvPr/>
        </p:nvSpPr>
        <p:spPr>
          <a:xfrm>
            <a:off x="4257964" y="4890880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4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Tz</a:t>
            </a:r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3200" dirty="0" err="1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linearlity</a:t>
            </a:r>
            <a:endParaRPr lang="en-US" altLang="ko-KR" sz="32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B68F2E-FF92-4409-8EB2-490745A1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70" y="3389222"/>
            <a:ext cx="3124636" cy="4858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D37E8A-A8F6-4056-B692-7C1D1EFE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20" y="1156041"/>
            <a:ext cx="4267796" cy="762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55E097-0AB5-45E2-B5F2-CD3CF22771B6}"/>
              </a:ext>
            </a:extLst>
          </p:cNvPr>
          <p:cNvSpPr txBox="1"/>
          <p:nvPr/>
        </p:nvSpPr>
        <p:spPr>
          <a:xfrm>
            <a:off x="842520" y="2006396"/>
            <a:ext cx="7839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each of extra neutrons are </a:t>
            </a:r>
            <a:r>
              <a:rPr lang="en-US" dirty="0">
                <a:solidFill>
                  <a:srgbClr val="FF0000"/>
                </a:solidFill>
              </a:rPr>
              <a:t>uncorrelated</a:t>
            </a:r>
            <a:r>
              <a:rPr lang="en-US" dirty="0"/>
              <a:t> with each other</a:t>
            </a:r>
          </a:p>
          <a:p>
            <a:pPr marL="342900" indent="-342900">
              <a:buAutoNum type="arabicParenBoth"/>
            </a:pPr>
            <a:r>
              <a:rPr lang="en-US" dirty="0"/>
              <a:t>Independent particles (= core +valences)</a:t>
            </a:r>
          </a:p>
          <a:p>
            <a:r>
              <a:rPr lang="en-US" dirty="0"/>
              <a:t>(2) zero contribution among valence neutron pairs</a:t>
            </a:r>
          </a:p>
          <a:p>
            <a:r>
              <a:rPr lang="en-US" dirty="0">
                <a:sym typeface="Wingdings" panose="05000000000000000000" pitchFamily="2" charset="2"/>
              </a:rPr>
              <a:t> Contributions of each extra neutrons to f will be additive.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6AF92-A040-46E2-8FE7-490668FB388B}"/>
              </a:ext>
            </a:extLst>
          </p:cNvPr>
          <p:cNvSpPr txBox="1"/>
          <p:nvPr/>
        </p:nvSpPr>
        <p:spPr>
          <a:xfrm>
            <a:off x="842520" y="4057562"/>
            <a:ext cx="7629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 general, this will be non-zero because extra neutrons are correlated.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/>
              <a:t>Difference between left and right is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measure of correlation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between additional neutrons</a:t>
            </a:r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BCAF1-9571-48B8-B4C4-97736BA77973}"/>
              </a:ext>
            </a:extLst>
          </p:cNvPr>
          <p:cNvSpPr txBox="1"/>
          <p:nvPr/>
        </p:nvSpPr>
        <p:spPr>
          <a:xfrm>
            <a:off x="923570" y="5754233"/>
            <a:ext cx="754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chose operator A having the same form of LO interaction</a:t>
            </a:r>
          </a:p>
        </p:txBody>
      </p:sp>
    </p:spTree>
    <p:extLst>
      <p:ext uri="{BB962C8B-B14F-4D97-AF65-F5344CB8AC3E}">
        <p14:creationId xmlns:p14="http://schemas.microsoft.com/office/powerpoint/2010/main" val="189362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644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OUTLINE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3579" y="1889218"/>
            <a:ext cx="8326245" cy="356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 ( NLEFT )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Basic idea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Wave function matching method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Applications</a:t>
            </a:r>
          </a:p>
          <a:p>
            <a:pPr marL="914400" lvl="1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Nucleon Correlations in Carbon/Oxygen isotopes</a:t>
            </a: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endParaRPr lang="en-US" altLang="ko-KR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  <a:p>
            <a:pPr marL="457200" lvl="0" indent="-457200" latinLnBrk="0">
              <a:spcBef>
                <a:spcPct val="20000"/>
              </a:spcBef>
              <a:buClr>
                <a:srgbClr val="93A299"/>
              </a:buClr>
              <a:buSzPct val="85000"/>
              <a:buFont typeface="+mj-lt"/>
              <a:buAutoNum type="arabicPeriod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Summary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138" y="1280189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6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E95FF-4240-4A7C-829E-985D9C05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09" y="1322597"/>
            <a:ext cx="5497112" cy="4212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C254D2-B095-432E-8405-944F38D986CA}"/>
              </a:ext>
            </a:extLst>
          </p:cNvPr>
          <p:cNvSpPr txBox="1"/>
          <p:nvPr/>
        </p:nvSpPr>
        <p:spPr>
          <a:xfrm>
            <a:off x="6096000" y="1322597"/>
            <a:ext cx="53897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 1S0 correlations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 does not change much over isotopes</a:t>
            </a:r>
          </a:p>
          <a:p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pp correlations within alpha clusters remain mostly intact as extra neutrons added </a:t>
            </a:r>
          </a:p>
          <a:p>
            <a:r>
              <a:rPr lang="en-US" dirty="0">
                <a:sym typeface="Wingdings" panose="05000000000000000000" pitchFamily="2" charset="2"/>
              </a:rPr>
              <a:t>     Carbon and Oxygen are dominated by alpha cluster like structure.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There is a pairing like pattern in </a:t>
            </a:r>
            <a:r>
              <a:rPr lang="en-US" dirty="0" err="1">
                <a:sym typeface="Wingdings" panose="05000000000000000000" pitchFamily="2" charset="2"/>
              </a:rPr>
              <a:t>nn</a:t>
            </a:r>
            <a:r>
              <a:rPr lang="en-US" dirty="0">
                <a:sym typeface="Wingdings" panose="05000000000000000000" pitchFamily="2" charset="2"/>
              </a:rPr>
              <a:t>-correlations</a:t>
            </a:r>
          </a:p>
          <a:p>
            <a:r>
              <a:rPr lang="en-US" dirty="0">
                <a:sym typeface="Wingdings" panose="05000000000000000000" pitchFamily="2" charset="2"/>
              </a:rPr>
              <a:t>    adding unpaired odd neutron slopes are very close to 2pn-pp </a:t>
            </a:r>
            <a:r>
              <a:rPr lang="en-US" dirty="0"/>
              <a:t>  </a:t>
            </a:r>
          </a:p>
          <a:p>
            <a:r>
              <a:rPr lang="en-US" dirty="0"/>
              <a:t>   </a:t>
            </a:r>
            <a:r>
              <a:rPr lang="en-US" dirty="0">
                <a:sym typeface="Wingdings" panose="05000000000000000000" pitchFamily="2" charset="2"/>
              </a:rPr>
              <a:t> unpaired neutron is only weakly correlated with the other extra neutrons and predominantly interacting with T=0 nuclear core.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 Similar observation was done in Shell model calculation. 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83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388F58-FA2F-47AE-8472-8982F1DD6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5" y="1322596"/>
            <a:ext cx="4965988" cy="37628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E95FF-4240-4A7C-829E-985D9C057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03" y="1322597"/>
            <a:ext cx="4749285" cy="36396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48FCE5-48A5-4F5B-A665-EEAF0B69C6C5}"/>
              </a:ext>
            </a:extLst>
          </p:cNvPr>
          <p:cNvSpPr txBox="1"/>
          <p:nvPr/>
        </p:nvSpPr>
        <p:spPr>
          <a:xfrm>
            <a:off x="1156447" y="5731578"/>
            <a:ext cx="106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and Oxygen isotopes: additional odd neutron shows similar slope for  &lt;</a:t>
            </a:r>
            <a:r>
              <a:rPr lang="en-US" dirty="0" err="1"/>
              <a:t>nn</a:t>
            </a:r>
            <a:r>
              <a:rPr lang="en-US" dirty="0"/>
              <a:t>&gt; and &lt;2pn-pp&gt;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70C13D-7C69-440C-A50B-59D9AAC41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448" y="6100910"/>
            <a:ext cx="2573034" cy="400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9232B-1D07-4722-BE5B-D2DA9D63DF13}"/>
              </a:ext>
            </a:extLst>
          </p:cNvPr>
          <p:cNvSpPr txBox="1"/>
          <p:nvPr/>
        </p:nvSpPr>
        <p:spPr>
          <a:xfrm>
            <a:off x="1304693" y="5085483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C49BC-2C01-471C-AD44-EBC56C9F22AA}"/>
              </a:ext>
            </a:extLst>
          </p:cNvPr>
          <p:cNvSpPr txBox="1"/>
          <p:nvPr/>
        </p:nvSpPr>
        <p:spPr>
          <a:xfrm>
            <a:off x="7045093" y="5082066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27729369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1S0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49232B-1D07-4722-BE5B-D2DA9D63DF13}"/>
              </a:ext>
            </a:extLst>
          </p:cNvPr>
          <p:cNvSpPr txBox="1"/>
          <p:nvPr/>
        </p:nvSpPr>
        <p:spPr>
          <a:xfrm>
            <a:off x="6445405" y="4762898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C49BC-2C01-471C-AD44-EBC56C9F22AA}"/>
              </a:ext>
            </a:extLst>
          </p:cNvPr>
          <p:cNvSpPr txBox="1"/>
          <p:nvPr/>
        </p:nvSpPr>
        <p:spPr>
          <a:xfrm>
            <a:off x="1904381" y="4762898"/>
            <a:ext cx="303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FACA14-821C-4B8B-A646-4CD5C244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1" y="1403185"/>
            <a:ext cx="9945488" cy="3334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F50828-4285-4A30-B310-9B9D0223E73F}"/>
              </a:ext>
            </a:extLst>
          </p:cNvPr>
          <p:cNvSpPr txBox="1"/>
          <p:nvPr/>
        </p:nvSpPr>
        <p:spPr>
          <a:xfrm>
            <a:off x="1326995" y="5553307"/>
            <a:ext cx="7694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results with reference momentum p=100 MeV.</a:t>
            </a:r>
          </a:p>
          <a:p>
            <a:r>
              <a:rPr lang="en-US" dirty="0"/>
              <a:t>(1% Phase shift reduction at p=100 MeV)</a:t>
            </a:r>
          </a:p>
        </p:txBody>
      </p:sp>
    </p:spTree>
    <p:extLst>
      <p:ext uri="{BB962C8B-B14F-4D97-AF65-F5344CB8AC3E}">
        <p14:creationId xmlns:p14="http://schemas.microsoft.com/office/powerpoint/2010/main" val="627750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3P0 contributions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838C3C-3747-4D32-A49E-51B5B9D4F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4" y="1220145"/>
            <a:ext cx="4978086" cy="367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62A5CD-668A-41D0-B824-EB81A3D2D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3136"/>
            <a:ext cx="4978086" cy="3672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BD73C-1082-4CC3-A206-E1F57891185D}"/>
              </a:ext>
            </a:extLst>
          </p:cNvPr>
          <p:cNvSpPr txBox="1"/>
          <p:nvPr/>
        </p:nvSpPr>
        <p:spPr>
          <a:xfrm>
            <a:off x="923569" y="5579187"/>
            <a:ext cx="10606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3P0 is less sensitive to the phase shift change than 1S0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17O,13C shows good </a:t>
            </a:r>
            <a:r>
              <a:rPr lang="en-US" dirty="0" err="1"/>
              <a:t>Tz</a:t>
            </a:r>
            <a:r>
              <a:rPr lang="en-US" dirty="0"/>
              <a:t> linearity.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Rapid slope change at N=14 (closure of 1d5/2 subshell at N=14)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4B6F0-B9E3-4207-B0F9-292EFDF74711}"/>
              </a:ext>
            </a:extLst>
          </p:cNvPr>
          <p:cNvSpPr txBox="1"/>
          <p:nvPr/>
        </p:nvSpPr>
        <p:spPr>
          <a:xfrm>
            <a:off x="1828800" y="5107285"/>
            <a:ext cx="2832410" cy="36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Carbon isotopes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DBF78-03E2-4E3E-A9F4-F67985E60096}"/>
              </a:ext>
            </a:extLst>
          </p:cNvPr>
          <p:cNvSpPr txBox="1"/>
          <p:nvPr/>
        </p:nvSpPr>
        <p:spPr>
          <a:xfrm>
            <a:off x="7037599" y="5075703"/>
            <a:ext cx="2832410" cy="36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Oxygen isotopes</a:t>
            </a:r>
          </a:p>
        </p:txBody>
      </p:sp>
    </p:spTree>
    <p:extLst>
      <p:ext uri="{BB962C8B-B14F-4D97-AF65-F5344CB8AC3E}">
        <p14:creationId xmlns:p14="http://schemas.microsoft.com/office/powerpoint/2010/main" val="18761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Summary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911A6-EDDC-4EB2-BD60-79FF78A552E7}"/>
              </a:ext>
            </a:extLst>
          </p:cNvPr>
          <p:cNvSpPr txBox="1"/>
          <p:nvPr/>
        </p:nvSpPr>
        <p:spPr>
          <a:xfrm>
            <a:off x="757985" y="1699491"/>
            <a:ext cx="85328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Carbon, Oxygen isotope up to dripline shows </a:t>
            </a:r>
            <a:r>
              <a:rPr lang="en-US" altLang="ko-KR" sz="2400" dirty="0">
                <a:solidFill>
                  <a:srgbClr val="FF0000"/>
                </a:solidFill>
              </a:rPr>
              <a:t>good agreement </a:t>
            </a:r>
            <a:r>
              <a:rPr lang="en-US" altLang="ko-KR" sz="2400" dirty="0"/>
              <a:t>with experimental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Analysis of partial wave contribution enables to study</a:t>
            </a:r>
          </a:p>
          <a:p>
            <a:pPr lvl="1"/>
            <a:r>
              <a:rPr lang="en-US" altLang="ko-KR" sz="2400" dirty="0">
                <a:sym typeface="Wingdings" panose="05000000000000000000" pitchFamily="2" charset="2"/>
              </a:rPr>
              <a:t>    (mean-field)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level structures </a:t>
            </a:r>
            <a:r>
              <a:rPr lang="en-US" altLang="ko-KR" sz="2400" dirty="0"/>
              <a:t>of nuclei in NLEFT.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Additional neutrons in 1S0 have strong pairing correlation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Unpaired neutrons correlated primarily  to the nuclear core.</a:t>
            </a:r>
          </a:p>
        </p:txBody>
      </p:sp>
    </p:spTree>
    <p:extLst>
      <p:ext uri="{BB962C8B-B14F-4D97-AF65-F5344CB8AC3E}">
        <p14:creationId xmlns:p14="http://schemas.microsoft.com/office/powerpoint/2010/main" val="421567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0DAE5F-6C8A-EB15-4B13-12611716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E233309-CB97-822F-9A7C-60AE332643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09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8E078-21B8-4D83-81B7-B664C89F6FDD}"/>
              </a:ext>
            </a:extLst>
          </p:cNvPr>
          <p:cNvSpPr txBox="1"/>
          <p:nvPr/>
        </p:nvSpPr>
        <p:spPr>
          <a:xfrm>
            <a:off x="775029" y="3013502"/>
            <a:ext cx="6442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a typeface="SUIT ExtraBold" pitchFamily="50" charset="-127"/>
                <a:cs typeface="Pretendard Medium" panose="02000603000000020004" pitchFamily="50" charset="-127"/>
              </a:rPr>
              <a:t>Thank You</a:t>
            </a:r>
            <a:endParaRPr lang="ko-KR" altLang="en-US" sz="4000" dirty="0">
              <a:solidFill>
                <a:schemeClr val="bg1"/>
              </a:solidFill>
              <a:ea typeface="SUIT Extra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0" name="그림 9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A5AFB75F-7A6E-1F8C-5153-FDFF21AC5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034" y="3171635"/>
            <a:ext cx="2569142" cy="51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5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3P1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48CEE8B-84EB-4F09-9B13-70E872C1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9083"/>
            <a:ext cx="5522259" cy="4475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53C9F4-3558-45AD-A7D9-3A93D0325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86" y="1177410"/>
            <a:ext cx="5623926" cy="43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3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3P2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44CB0D-6856-4ED3-AB90-EC65BDDF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730" y="1641615"/>
            <a:ext cx="5811061" cy="46774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653629-66F0-4607-B8EA-6C75C122B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1641615"/>
            <a:ext cx="5801535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3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1D2 (T=1)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3E1F49-75C4-4026-A6F2-104C1B34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" y="1391727"/>
            <a:ext cx="5162538" cy="41215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A3E9EA-4D2A-4D57-8DF2-C699722C1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7878"/>
            <a:ext cx="5492305" cy="40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3S1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D1EB33-E577-4689-AF40-197FBBF7C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23" y="1358471"/>
            <a:ext cx="5358750" cy="39368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6A868B-8526-49ED-9D53-3B73D72B7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29" y="1440794"/>
            <a:ext cx="5163525" cy="39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10244255" cy="533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Advances of </a:t>
            </a:r>
            <a:r>
              <a:rPr lang="en-US" altLang="ko-KR" sz="2400" i="1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ab initio</a:t>
            </a: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nuclear theory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Many approaches for nuclear few-, many-body systems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Based on NN (and NNN) interaction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Even applicable for A~ 100 nuclei in some approach 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No-core shell model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Diffusion or Green’s function Monte Carlo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Many-body perturbation theory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In-medium similarity renormalization group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Coupled cluster</a:t>
            </a:r>
          </a:p>
          <a:p>
            <a:pPr marL="1097280" lvl="2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Etc.</a:t>
            </a:r>
          </a:p>
          <a:p>
            <a:pPr marL="18288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Nuclear Lattice Effective Field Theory: </a:t>
            </a:r>
          </a:p>
          <a:p>
            <a:pPr marL="640080" lvl="1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Complementary information which may be difficult in other methods. </a:t>
            </a:r>
            <a:endParaRPr lang="ko-KR" altLang="en-US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400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1P1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447AEE-4D52-411E-92E8-9E4D45B0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1" y="1299866"/>
            <a:ext cx="4699468" cy="32071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EF84FC-0875-4644-8C1E-2943CBDAE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169" y="1299866"/>
            <a:ext cx="4699468" cy="344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44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3D1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889726-E1E8-47A7-B8DE-5EAD8FA3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99" y="1323681"/>
            <a:ext cx="6030167" cy="4210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487D61-5426-4D3C-A241-55EDFF5C3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04" y="1556506"/>
            <a:ext cx="4709389" cy="35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7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3D2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B7A83F-85A8-45A6-AF5D-920D51FE6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357023"/>
            <a:ext cx="4844757" cy="34435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43E8586-C65E-4478-B822-FE76F4DA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754" y="1357023"/>
            <a:ext cx="4429988" cy="356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81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0" y="211790"/>
            <a:ext cx="894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3D3 (T=0)</a:t>
            </a: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47AC50-2FFC-4592-BAC1-C1872FD3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92" y="1428471"/>
            <a:ext cx="5792008" cy="40010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15AC9C-C3C6-4CC8-AEAF-E1EA783FC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906" y="1283662"/>
            <a:ext cx="5992061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0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Nuclear Lattice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27462" y="1220145"/>
            <a:ext cx="7055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indent="-182880" latinLnBrk="0">
              <a:spcBef>
                <a:spcPct val="20000"/>
              </a:spcBef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altLang="ko-KR" sz="240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NLEFT = Lattice + Monte </a:t>
            </a:r>
            <a:r>
              <a:rPr lang="en-US" altLang="ko-KR" sz="2400" dirty="0">
                <a:solidFill>
                  <a:srgbClr val="292934"/>
                </a:solidFill>
                <a:ea typeface="돋움" panose="020B0600000101010101" pitchFamily="50" charset="-127"/>
              </a:rPr>
              <a:t>Carlo+ Chiral EFT </a:t>
            </a:r>
            <a:endParaRPr lang="ko-KR" altLang="en-US" sz="240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0575BA-72F4-45E0-B07F-FA375DEC8AD9}"/>
              </a:ext>
            </a:extLst>
          </p:cNvPr>
          <p:cNvGrpSpPr/>
          <p:nvPr/>
        </p:nvGrpSpPr>
        <p:grpSpPr>
          <a:xfrm>
            <a:off x="237116" y="2271858"/>
            <a:ext cx="5375274" cy="2734251"/>
            <a:chOff x="838201" y="2124076"/>
            <a:chExt cx="8405812" cy="4352925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208A814-C687-46CB-824A-1B3B371A3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1" y="2124076"/>
              <a:ext cx="3000375" cy="435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D6D6087-F457-4EB9-BEA2-DE71A5DC4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9538" y="2289753"/>
              <a:ext cx="5324475" cy="714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76EC815B-5BE5-4937-92EB-9C24A6AEF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488" y="3004128"/>
              <a:ext cx="4052336" cy="294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101F64-A410-4D99-8076-C556DA83DF8E}"/>
              </a:ext>
            </a:extLst>
          </p:cNvPr>
          <p:cNvSpPr txBox="1"/>
          <p:nvPr/>
        </p:nvSpPr>
        <p:spPr>
          <a:xfrm>
            <a:off x="7380364" y="2080092"/>
            <a:ext cx="3692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Lattice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spacing : a ~ 1 </a:t>
            </a:r>
            <a:r>
              <a:rPr lang="en-US" dirty="0" err="1"/>
              <a:t>fm</a:t>
            </a:r>
            <a:endParaRPr lang="en-US" dirty="0"/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Lattice size : L ~ 10 a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Cutoff of the theory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Monte Carlo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Expectation value</a:t>
            </a:r>
          </a:p>
          <a:p>
            <a:pPr lvl="1"/>
            <a:r>
              <a:rPr lang="en-US" dirty="0"/>
              <a:t>     by Auxiliary field MC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dirty="0"/>
              <a:t>Polynomial scaling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Chiral 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2N interaction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3N interaction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Chiral Effective Field Theory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1ACBA2A4-6C5A-4DE5-B827-5B81C0B5F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63B46C-ADA6-4205-9E4D-1D03D0BED279}"/>
              </a:ext>
            </a:extLst>
          </p:cNvPr>
          <p:cNvSpPr txBox="1"/>
          <p:nvPr/>
        </p:nvSpPr>
        <p:spPr>
          <a:xfrm>
            <a:off x="9396761" y="1672683"/>
            <a:ext cx="2668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Organized </a:t>
            </a:r>
          </a:p>
          <a:p>
            <a:r>
              <a:rPr lang="en-US" dirty="0"/>
              <a:t>According to their</a:t>
            </a:r>
          </a:p>
          <a:p>
            <a:r>
              <a:rPr lang="en-US" dirty="0"/>
              <a:t>Expected </a:t>
            </a:r>
          </a:p>
          <a:p>
            <a:r>
              <a:rPr lang="en-US" dirty="0"/>
              <a:t>importance </a:t>
            </a:r>
          </a:p>
          <a:p>
            <a:r>
              <a:rPr lang="en-US" dirty="0"/>
              <a:t>at low energy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Dominant interaction(LO ) must be </a:t>
            </a:r>
          </a:p>
          <a:p>
            <a:r>
              <a:rPr lang="en-US" dirty="0">
                <a:sym typeface="Wingdings" panose="05000000000000000000" pitchFamily="2" charset="2"/>
              </a:rPr>
              <a:t>    treated </a:t>
            </a:r>
          </a:p>
          <a:p>
            <a:r>
              <a:rPr lang="en-US" dirty="0">
                <a:sym typeface="Wingdings" panose="05000000000000000000" pitchFamily="2" charset="2"/>
              </a:rPr>
              <a:t>    non-perturbatively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Corrections (Higher orders) can be treated </a:t>
            </a:r>
          </a:p>
          <a:p>
            <a:r>
              <a:rPr lang="en-US" dirty="0">
                <a:sym typeface="Wingdings" panose="05000000000000000000" pitchFamily="2" charset="2"/>
              </a:rPr>
              <a:t>     perturbatively.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3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DC7587-881C-4612-B28E-D0A2A74BAC36}"/>
              </a:ext>
            </a:extLst>
          </p:cNvPr>
          <p:cNvSpPr txBox="1">
            <a:spLocks/>
          </p:cNvSpPr>
          <p:nvPr/>
        </p:nvSpPr>
        <p:spPr>
          <a:xfrm>
            <a:off x="4544790" y="1592263"/>
            <a:ext cx="4865909" cy="4884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momentum space cutoff ~ 150 MeV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lattice spacing a= 1.316 fm  </a:t>
            </a:r>
          </a:p>
          <a:p>
            <a:r>
              <a:rPr lang="en-US" altLang="ko-KR" sz="2000"/>
              <a:t>Time cutoff ~ 1000 MeV </a:t>
            </a:r>
          </a:p>
          <a:p>
            <a:r>
              <a:rPr lang="en-US" altLang="ko-KR" sz="2000"/>
              <a:t>We need to determine coefficients of interaction for the lattice size. (regularization scale.) </a:t>
            </a:r>
          </a:p>
          <a:p>
            <a:r>
              <a:rPr lang="en-US" altLang="ko-KR" sz="2000"/>
              <a:t>Two-body interaction coefficients can be determined from phase shifts of np scattering.  </a:t>
            </a:r>
          </a:p>
          <a:p>
            <a:r>
              <a:rPr lang="en-US" altLang="ko-KR" sz="200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19C557D-5041-4D59-AB52-932A0516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74" y="2766724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E90BCF-FA30-4E95-B9B9-A4DDFF7828CA}"/>
              </a:ext>
            </a:extLst>
          </p:cNvPr>
          <p:cNvSpPr/>
          <p:nvPr/>
        </p:nvSpPr>
        <p:spPr>
          <a:xfrm>
            <a:off x="352136" y="1592263"/>
            <a:ext cx="3305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However, one cannot simply </a:t>
            </a:r>
          </a:p>
          <a:p>
            <a:r>
              <a:rPr lang="en-US" dirty="0"/>
              <a:t>adopt the chiral interaction </a:t>
            </a:r>
          </a:p>
          <a:p>
            <a:r>
              <a:rPr lang="en-US" dirty="0"/>
              <a:t>in continuum into lattice.</a:t>
            </a:r>
          </a:p>
          <a:p>
            <a:r>
              <a:rPr lang="en-US" dirty="0"/>
              <a:t>(need modification) </a:t>
            </a:r>
          </a:p>
        </p:txBody>
      </p:sp>
    </p:spTree>
    <p:extLst>
      <p:ext uri="{BB962C8B-B14F-4D97-AF65-F5344CB8AC3E}">
        <p14:creationId xmlns:p14="http://schemas.microsoft.com/office/powerpoint/2010/main" val="265031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5785CFA-42F2-426D-A58D-CD956F02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40" y="1119106"/>
            <a:ext cx="7582479" cy="16036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88A018-133B-40D2-AFC4-7DE60CB7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74" y="3816685"/>
            <a:ext cx="3076784" cy="17604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79386D-2BBE-4415-ACD3-1D3DEC9A9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075" y="3622193"/>
            <a:ext cx="3275251" cy="2116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98CCD8-2EDF-4C33-86F9-94C5B7C13B3C}"/>
              </a:ext>
            </a:extLst>
          </p:cNvPr>
          <p:cNvSpPr txBox="1"/>
          <p:nvPr/>
        </p:nvSpPr>
        <p:spPr>
          <a:xfrm>
            <a:off x="292774" y="1220145"/>
            <a:ext cx="217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Kinetic Energy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2C129-3258-46E6-B81C-0F76F1617EDE}"/>
              </a:ext>
            </a:extLst>
          </p:cNvPr>
          <p:cNvSpPr txBox="1"/>
          <p:nvPr/>
        </p:nvSpPr>
        <p:spPr>
          <a:xfrm>
            <a:off x="358926" y="3082549"/>
            <a:ext cx="264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density operators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47B443-8B87-46C0-BDE0-84F26D922FCC}"/>
              </a:ext>
            </a:extLst>
          </p:cNvPr>
          <p:cNvSpPr txBox="1"/>
          <p:nvPr/>
        </p:nvSpPr>
        <p:spPr>
          <a:xfrm>
            <a:off x="3511003" y="3059668"/>
            <a:ext cx="37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smeared density operators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4530D-4815-4737-8B73-C8A4C02A6D2F}"/>
              </a:ext>
            </a:extLst>
          </p:cNvPr>
          <p:cNvSpPr txBox="1"/>
          <p:nvPr/>
        </p:nvSpPr>
        <p:spPr>
          <a:xfrm>
            <a:off x="7644388" y="3053329"/>
            <a:ext cx="373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Non-local smearing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37C71B-5BF4-4349-BEB6-47F0D6538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388" y="3753197"/>
            <a:ext cx="3783276" cy="14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9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8C217457-84B7-DBF0-5907-AEB057F7F70D}"/>
              </a:ext>
            </a:extLst>
          </p:cNvPr>
          <p:cNvSpPr/>
          <p:nvPr/>
        </p:nvSpPr>
        <p:spPr>
          <a:xfrm>
            <a:off x="-1" y="0"/>
            <a:ext cx="11982968" cy="1008355"/>
          </a:xfrm>
          <a:custGeom>
            <a:avLst/>
            <a:gdLst>
              <a:gd name="connsiteX0" fmla="*/ 0 w 11982968"/>
              <a:gd name="connsiteY0" fmla="*/ 0 h 1008355"/>
              <a:gd name="connsiteX1" fmla="*/ 1106905 w 11982968"/>
              <a:gd name="connsiteY1" fmla="*/ 0 h 1008355"/>
              <a:gd name="connsiteX2" fmla="*/ 1106905 w 11982968"/>
              <a:gd name="connsiteY2" fmla="*/ 1 h 1008355"/>
              <a:gd name="connsiteX3" fmla="*/ 11474555 w 11982968"/>
              <a:gd name="connsiteY3" fmla="*/ 1 h 1008355"/>
              <a:gd name="connsiteX4" fmla="*/ 11982968 w 11982968"/>
              <a:gd name="connsiteY4" fmla="*/ 504178 h 1008355"/>
              <a:gd name="connsiteX5" fmla="*/ 11474555 w 11982968"/>
              <a:gd name="connsiteY5" fmla="*/ 1008355 h 1008355"/>
              <a:gd name="connsiteX6" fmla="*/ 791995 w 11982968"/>
              <a:gd name="connsiteY6" fmla="*/ 1008355 h 1008355"/>
              <a:gd name="connsiteX7" fmla="*/ 791995 w 11982968"/>
              <a:gd name="connsiteY7" fmla="*/ 1008354 h 1008355"/>
              <a:gd name="connsiteX8" fmla="*/ 0 w 11982968"/>
              <a:gd name="connsiteY8" fmla="*/ 1008354 h 100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2968" h="1008355">
                <a:moveTo>
                  <a:pt x="0" y="0"/>
                </a:moveTo>
                <a:lnTo>
                  <a:pt x="1106905" y="0"/>
                </a:lnTo>
                <a:lnTo>
                  <a:pt x="1106905" y="1"/>
                </a:lnTo>
                <a:lnTo>
                  <a:pt x="11474555" y="1"/>
                </a:lnTo>
                <a:cubicBezTo>
                  <a:pt x="11755343" y="1"/>
                  <a:pt x="11982968" y="225729"/>
                  <a:pt x="11982968" y="504178"/>
                </a:cubicBezTo>
                <a:cubicBezTo>
                  <a:pt x="11982968" y="782627"/>
                  <a:pt x="11755343" y="1008355"/>
                  <a:pt x="11474555" y="1008355"/>
                </a:cubicBezTo>
                <a:lnTo>
                  <a:pt x="791995" y="1008355"/>
                </a:lnTo>
                <a:lnTo>
                  <a:pt x="791995" y="1008354"/>
                </a:lnTo>
                <a:lnTo>
                  <a:pt x="0" y="1008354"/>
                </a:lnTo>
                <a:close/>
              </a:path>
            </a:pathLst>
          </a:custGeom>
          <a:gradFill>
            <a:gsLst>
              <a:gs pos="10000">
                <a:srgbClr val="0097E0"/>
              </a:gs>
              <a:gs pos="90000">
                <a:srgbClr val="00539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75493-325C-B395-0388-8A9AEF398447}"/>
              </a:ext>
            </a:extLst>
          </p:cNvPr>
          <p:cNvSpPr txBox="1"/>
          <p:nvPr/>
        </p:nvSpPr>
        <p:spPr>
          <a:xfrm>
            <a:off x="923571" y="211790"/>
            <a:ext cx="7494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a typeface="SUIT SemiBold" pitchFamily="50" charset="-127"/>
                <a:cs typeface="Pretendard Medium" panose="02000603000000020004" pitchFamily="50" charset="-127"/>
              </a:rPr>
              <a:t>Lattice Hamiltonian</a:t>
            </a:r>
            <a:endParaRPr lang="ko-KR" altLang="en-US" sz="2400" dirty="0">
              <a:solidFill>
                <a:schemeClr val="bg1"/>
              </a:solidFill>
              <a:ea typeface="SUIT SemiBold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7" name="그림 6" descr="텍스트, 폰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D2F44C09-B269-91F3-FB75-4D68F63A7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010" y="275307"/>
            <a:ext cx="1921737" cy="4528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90BC74-B08D-4675-9804-ADBB0F1DE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70" y="3547612"/>
            <a:ext cx="5004297" cy="62088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583789-5B5C-4036-A5B1-51674D1D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656" y="2052462"/>
            <a:ext cx="4503381" cy="451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3B16B2-8883-4A56-96AB-CD31CF480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072" y="2755359"/>
            <a:ext cx="2793167" cy="5006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E281DA-DE70-4B68-8847-792AC1D84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97" y="2012305"/>
            <a:ext cx="6477904" cy="743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89137F-C265-4EED-BB9D-A47683F56B67}"/>
              </a:ext>
            </a:extLst>
          </p:cNvPr>
          <p:cNvSpPr txBox="1"/>
          <p:nvPr/>
        </p:nvSpPr>
        <p:spPr>
          <a:xfrm>
            <a:off x="482661" y="1288535"/>
            <a:ext cx="613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wave projected Pair annihilation operator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B8EEE9-1687-415F-9BFE-12E8A9FFB9C9}"/>
              </a:ext>
            </a:extLst>
          </p:cNvPr>
          <p:cNvSpPr txBox="1"/>
          <p:nvPr/>
        </p:nvSpPr>
        <p:spPr>
          <a:xfrm>
            <a:off x="658597" y="4717528"/>
            <a:ext cx="561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Interactions in each partial wave can be constructed </a:t>
            </a:r>
          </a:p>
          <a:p>
            <a:r>
              <a:rPr lang="en-US" dirty="0"/>
              <a:t>by using these pair creation/annihilation operators</a:t>
            </a:r>
          </a:p>
        </p:txBody>
      </p:sp>
    </p:spTree>
    <p:extLst>
      <p:ext uri="{BB962C8B-B14F-4D97-AF65-F5344CB8AC3E}">
        <p14:creationId xmlns:p14="http://schemas.microsoft.com/office/powerpoint/2010/main" val="156073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1376</Words>
  <Application>Microsoft Office PowerPoint</Application>
  <PresentationFormat>와이드스크린</PresentationFormat>
  <Paragraphs>258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Pretendard ExtraBold</vt:lpstr>
      <vt:lpstr>Pretendard Medium</vt:lpstr>
      <vt:lpstr>SUIT ExtraBold</vt:lpstr>
      <vt:lpstr>SUIT SemiBold</vt:lpstr>
      <vt:lpstr>굴림</vt:lpstr>
      <vt:lpstr>돋움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</dc:creator>
  <cp:lastModifiedBy>User</cp:lastModifiedBy>
  <cp:revision>45</cp:revision>
  <dcterms:created xsi:type="dcterms:W3CDTF">2024-06-24T06:18:32Z</dcterms:created>
  <dcterms:modified xsi:type="dcterms:W3CDTF">2025-11-14T07:58:42Z</dcterms:modified>
</cp:coreProperties>
</file>